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9" r:id="rId2"/>
    <p:sldId id="266" r:id="rId3"/>
    <p:sldId id="320" r:id="rId4"/>
    <p:sldId id="256" r:id="rId5"/>
    <p:sldId id="277" r:id="rId6"/>
    <p:sldId id="284" r:id="rId7"/>
    <p:sldId id="278" r:id="rId8"/>
    <p:sldId id="318" r:id="rId9"/>
    <p:sldId id="319" r:id="rId10"/>
    <p:sldId id="285" r:id="rId11"/>
    <p:sldId id="286" r:id="rId12"/>
    <p:sldId id="287" r:id="rId13"/>
    <p:sldId id="288" r:id="rId14"/>
    <p:sldId id="289" r:id="rId15"/>
    <p:sldId id="282" r:id="rId16"/>
    <p:sldId id="291" r:id="rId17"/>
    <p:sldId id="293" r:id="rId18"/>
    <p:sldId id="294" r:id="rId19"/>
    <p:sldId id="295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257" r:id="rId33"/>
    <p:sldId id="258" r:id="rId34"/>
    <p:sldId id="268" r:id="rId35"/>
    <p:sldId id="269" r:id="rId36"/>
    <p:sldId id="262" r:id="rId37"/>
    <p:sldId id="263" r:id="rId38"/>
    <p:sldId id="264" r:id="rId39"/>
    <p:sldId id="265" r:id="rId40"/>
    <p:sldId id="261" r:id="rId41"/>
    <p:sldId id="280" r:id="rId42"/>
    <p:sldId id="270" r:id="rId43"/>
    <p:sldId id="271" r:id="rId44"/>
    <p:sldId id="272" r:id="rId45"/>
    <p:sldId id="273" r:id="rId46"/>
    <p:sldId id="274" r:id="rId47"/>
    <p:sldId id="281" r:id="rId48"/>
    <p:sldId id="279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737" autoAdjust="0"/>
  </p:normalViewPr>
  <p:slideViewPr>
    <p:cSldViewPr>
      <p:cViewPr varScale="1">
        <p:scale>
          <a:sx n="71" d="100"/>
          <a:sy n="71" d="100"/>
        </p:scale>
        <p:origin x="-4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997A15-BB09-4AF1-B587-76A1570A8859}" type="doc">
      <dgm:prSet loTypeId="urn:microsoft.com/office/officeart/2005/8/layout/hierarchy4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3E43F6-88C4-46E7-95FB-FB87E4D14803}">
      <dgm:prSet phldrT="[Text]"/>
      <dgm:spPr/>
      <dgm:t>
        <a:bodyPr/>
        <a:lstStyle/>
        <a:p>
          <a:r>
            <a:rPr lang="en-US" dirty="0" smtClean="0"/>
            <a:t>FORECASTS / CONDITIONS</a:t>
          </a:r>
          <a:endParaRPr lang="en-US" dirty="0"/>
        </a:p>
      </dgm:t>
    </dgm:pt>
    <dgm:pt modelId="{8A6B94F9-AE71-4A1A-994D-684B5154122A}" type="parTrans" cxnId="{ECFA1733-E864-4486-982C-04CF26155E8D}">
      <dgm:prSet/>
      <dgm:spPr/>
      <dgm:t>
        <a:bodyPr/>
        <a:lstStyle/>
        <a:p>
          <a:endParaRPr lang="en-US"/>
        </a:p>
      </dgm:t>
    </dgm:pt>
    <dgm:pt modelId="{ADD601E7-F87D-4278-BBB3-F85AAA1528E8}" type="sibTrans" cxnId="{ECFA1733-E864-4486-982C-04CF26155E8D}">
      <dgm:prSet/>
      <dgm:spPr/>
      <dgm:t>
        <a:bodyPr/>
        <a:lstStyle/>
        <a:p>
          <a:endParaRPr lang="en-US"/>
        </a:p>
      </dgm:t>
    </dgm:pt>
    <dgm:pt modelId="{CA0AD7AD-B5CA-44EE-82E1-5DB392353C6B}">
      <dgm:prSet phldrT="[Text]"/>
      <dgm:spPr/>
      <dgm:t>
        <a:bodyPr/>
        <a:lstStyle/>
        <a:p>
          <a:r>
            <a:rPr lang="en-US" dirty="0" smtClean="0"/>
            <a:t>DOT Decisions</a:t>
          </a:r>
          <a:endParaRPr lang="en-US" dirty="0"/>
        </a:p>
      </dgm:t>
    </dgm:pt>
    <dgm:pt modelId="{C391B284-FE9A-4FA0-8EE2-3E2A6D1509D1}" type="parTrans" cxnId="{5375D01F-BF79-4A2E-819B-CE93003A244A}">
      <dgm:prSet/>
      <dgm:spPr/>
      <dgm:t>
        <a:bodyPr/>
        <a:lstStyle/>
        <a:p>
          <a:endParaRPr lang="en-US"/>
        </a:p>
      </dgm:t>
    </dgm:pt>
    <dgm:pt modelId="{7FB116C5-1073-4644-BCE0-1747D11F19BF}" type="sibTrans" cxnId="{5375D01F-BF79-4A2E-819B-CE93003A244A}">
      <dgm:prSet/>
      <dgm:spPr/>
      <dgm:t>
        <a:bodyPr/>
        <a:lstStyle/>
        <a:p>
          <a:endParaRPr lang="en-US"/>
        </a:p>
      </dgm:t>
    </dgm:pt>
    <dgm:pt modelId="{BDDE242E-E993-4311-A776-9ED0CD1115C8}">
      <dgm:prSet phldrT="[Text]"/>
      <dgm:spPr/>
      <dgm:t>
        <a:bodyPr/>
        <a:lstStyle/>
        <a:p>
          <a:r>
            <a:rPr lang="en-US" dirty="0" smtClean="0"/>
            <a:t>Deployment</a:t>
          </a:r>
          <a:endParaRPr lang="en-US" dirty="0"/>
        </a:p>
      </dgm:t>
    </dgm:pt>
    <dgm:pt modelId="{06F25AD0-CB30-471B-BF92-DFB1679F2F32}" type="parTrans" cxnId="{3A807F6D-C280-47BE-825F-F0BBEB9B3E23}">
      <dgm:prSet/>
      <dgm:spPr/>
      <dgm:t>
        <a:bodyPr/>
        <a:lstStyle/>
        <a:p>
          <a:endParaRPr lang="en-US"/>
        </a:p>
      </dgm:t>
    </dgm:pt>
    <dgm:pt modelId="{F3098D25-419E-41DB-8270-187456B19A3A}" type="sibTrans" cxnId="{3A807F6D-C280-47BE-825F-F0BBEB9B3E23}">
      <dgm:prSet/>
      <dgm:spPr/>
      <dgm:t>
        <a:bodyPr/>
        <a:lstStyle/>
        <a:p>
          <a:endParaRPr lang="en-US"/>
        </a:p>
      </dgm:t>
    </dgm:pt>
    <dgm:pt modelId="{BA7BFC40-8127-4636-9E39-169F541387DD}">
      <dgm:prSet phldrT="[Text]"/>
      <dgm:spPr/>
      <dgm:t>
        <a:bodyPr/>
        <a:lstStyle/>
        <a:p>
          <a:r>
            <a:rPr lang="en-US" dirty="0" smtClean="0"/>
            <a:t>Operations</a:t>
          </a:r>
          <a:endParaRPr lang="en-US" dirty="0"/>
        </a:p>
      </dgm:t>
    </dgm:pt>
    <dgm:pt modelId="{E2F099AE-D475-46D3-8077-B9D233D78394}" type="parTrans" cxnId="{62B95C6B-D217-44AB-94AA-2729B706280E}">
      <dgm:prSet/>
      <dgm:spPr/>
      <dgm:t>
        <a:bodyPr/>
        <a:lstStyle/>
        <a:p>
          <a:endParaRPr lang="en-US"/>
        </a:p>
      </dgm:t>
    </dgm:pt>
    <dgm:pt modelId="{F0599A72-D71C-47E4-8826-7B20507CAFC6}" type="sibTrans" cxnId="{62B95C6B-D217-44AB-94AA-2729B706280E}">
      <dgm:prSet/>
      <dgm:spPr/>
      <dgm:t>
        <a:bodyPr/>
        <a:lstStyle/>
        <a:p>
          <a:endParaRPr lang="en-US"/>
        </a:p>
      </dgm:t>
    </dgm:pt>
    <dgm:pt modelId="{988468EE-F2E9-4B1D-A66C-05E1CC3F2EF6}">
      <dgm:prSet phldrT="[Text]"/>
      <dgm:spPr/>
      <dgm:t>
        <a:bodyPr/>
        <a:lstStyle/>
        <a:p>
          <a:r>
            <a:rPr lang="en-US" dirty="0" smtClean="0"/>
            <a:t>Traveler Decisions</a:t>
          </a:r>
          <a:endParaRPr lang="en-US" dirty="0"/>
        </a:p>
      </dgm:t>
    </dgm:pt>
    <dgm:pt modelId="{002975FF-5F89-4BA1-9F10-C83CA16AD7D5}" type="parTrans" cxnId="{A524C6C5-EE94-40F5-83D1-1CB18F174E47}">
      <dgm:prSet/>
      <dgm:spPr/>
      <dgm:t>
        <a:bodyPr/>
        <a:lstStyle/>
        <a:p>
          <a:endParaRPr lang="en-US"/>
        </a:p>
      </dgm:t>
    </dgm:pt>
    <dgm:pt modelId="{607CB23D-5774-4322-BE25-3DBFD320D7FC}" type="sibTrans" cxnId="{A524C6C5-EE94-40F5-83D1-1CB18F174E47}">
      <dgm:prSet/>
      <dgm:spPr/>
      <dgm:t>
        <a:bodyPr/>
        <a:lstStyle/>
        <a:p>
          <a:endParaRPr lang="en-US"/>
        </a:p>
      </dgm:t>
    </dgm:pt>
    <dgm:pt modelId="{BE685489-3C05-4A79-92B2-B0FA6CFD9BEC}">
      <dgm:prSet phldrT="[Text]"/>
      <dgm:spPr/>
      <dgm:t>
        <a:bodyPr/>
        <a:lstStyle/>
        <a:p>
          <a:r>
            <a:rPr lang="en-US" dirty="0" smtClean="0"/>
            <a:t>Go/No-GO</a:t>
          </a:r>
          <a:endParaRPr lang="en-US" dirty="0"/>
        </a:p>
      </dgm:t>
    </dgm:pt>
    <dgm:pt modelId="{211F8084-7BB3-467F-B4BF-B6C68CF81B49}" type="parTrans" cxnId="{4EC114EB-14BE-41A4-A143-FBC023C304EE}">
      <dgm:prSet/>
      <dgm:spPr/>
      <dgm:t>
        <a:bodyPr/>
        <a:lstStyle/>
        <a:p>
          <a:endParaRPr lang="en-US"/>
        </a:p>
      </dgm:t>
    </dgm:pt>
    <dgm:pt modelId="{06BA2E6E-CAA4-4291-990D-2DD554EA3657}" type="sibTrans" cxnId="{4EC114EB-14BE-41A4-A143-FBC023C304EE}">
      <dgm:prSet/>
      <dgm:spPr/>
      <dgm:t>
        <a:bodyPr/>
        <a:lstStyle/>
        <a:p>
          <a:endParaRPr lang="en-US"/>
        </a:p>
      </dgm:t>
    </dgm:pt>
    <dgm:pt modelId="{4380CA0D-D7C6-4695-8911-D84FAC63161C}" type="pres">
      <dgm:prSet presAssocID="{28997A15-BB09-4AF1-B587-76A1570A885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9EC239D-0B76-4F3F-B729-489DDF496AC8}" type="pres">
      <dgm:prSet presAssocID="{2A3E43F6-88C4-46E7-95FB-FB87E4D14803}" presName="vertOne" presStyleCnt="0"/>
      <dgm:spPr/>
    </dgm:pt>
    <dgm:pt modelId="{CBBA2179-F8A0-4638-A359-D5D4974C4F39}" type="pres">
      <dgm:prSet presAssocID="{2A3E43F6-88C4-46E7-95FB-FB87E4D1480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CCD48D-5453-4FD7-81E6-F50B7A22CEAD}" type="pres">
      <dgm:prSet presAssocID="{2A3E43F6-88C4-46E7-95FB-FB87E4D14803}" presName="parTransOne" presStyleCnt="0"/>
      <dgm:spPr/>
    </dgm:pt>
    <dgm:pt modelId="{06383174-122D-4BFB-8295-F776B833AC00}" type="pres">
      <dgm:prSet presAssocID="{2A3E43F6-88C4-46E7-95FB-FB87E4D14803}" presName="horzOne" presStyleCnt="0"/>
      <dgm:spPr/>
    </dgm:pt>
    <dgm:pt modelId="{26BD4C85-C203-4192-A822-4BDBD2A6616C}" type="pres">
      <dgm:prSet presAssocID="{CA0AD7AD-B5CA-44EE-82E1-5DB392353C6B}" presName="vertTwo" presStyleCnt="0"/>
      <dgm:spPr/>
    </dgm:pt>
    <dgm:pt modelId="{65CDE199-45D3-4B23-8A50-58E6B5F53A5B}" type="pres">
      <dgm:prSet presAssocID="{CA0AD7AD-B5CA-44EE-82E1-5DB392353C6B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EE4222-0811-4D4C-822B-A60B46C74163}" type="pres">
      <dgm:prSet presAssocID="{CA0AD7AD-B5CA-44EE-82E1-5DB392353C6B}" presName="parTransTwo" presStyleCnt="0"/>
      <dgm:spPr/>
    </dgm:pt>
    <dgm:pt modelId="{84460A85-DBCA-4BAD-B29C-C98EA0CE2BDC}" type="pres">
      <dgm:prSet presAssocID="{CA0AD7AD-B5CA-44EE-82E1-5DB392353C6B}" presName="horzTwo" presStyleCnt="0"/>
      <dgm:spPr/>
    </dgm:pt>
    <dgm:pt modelId="{B25ED6CF-D323-4D7A-9699-4BEB1EDA27E4}" type="pres">
      <dgm:prSet presAssocID="{BDDE242E-E993-4311-A776-9ED0CD1115C8}" presName="vertThree" presStyleCnt="0"/>
      <dgm:spPr/>
    </dgm:pt>
    <dgm:pt modelId="{1E134BAE-4072-4688-A0DB-E59831EB6495}" type="pres">
      <dgm:prSet presAssocID="{BDDE242E-E993-4311-A776-9ED0CD1115C8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0A493E-13CC-4FFF-AADD-FF7B6B420117}" type="pres">
      <dgm:prSet presAssocID="{BDDE242E-E993-4311-A776-9ED0CD1115C8}" presName="horzThree" presStyleCnt="0"/>
      <dgm:spPr/>
    </dgm:pt>
    <dgm:pt modelId="{0C50A8F0-AB7A-4049-933C-C813C89EBB1F}" type="pres">
      <dgm:prSet presAssocID="{F3098D25-419E-41DB-8270-187456B19A3A}" presName="sibSpaceThree" presStyleCnt="0"/>
      <dgm:spPr/>
    </dgm:pt>
    <dgm:pt modelId="{6D9CEC60-34C0-47B3-A90C-D5CAE25298F0}" type="pres">
      <dgm:prSet presAssocID="{BA7BFC40-8127-4636-9E39-169F541387DD}" presName="vertThree" presStyleCnt="0"/>
      <dgm:spPr/>
    </dgm:pt>
    <dgm:pt modelId="{5F684F1B-DD32-48CB-80A2-ABE8E0F780FF}" type="pres">
      <dgm:prSet presAssocID="{BA7BFC40-8127-4636-9E39-169F541387DD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DB7E6AC-9336-48B6-BEDD-B5BF9D821A02}" type="pres">
      <dgm:prSet presAssocID="{BA7BFC40-8127-4636-9E39-169F541387DD}" presName="horzThree" presStyleCnt="0"/>
      <dgm:spPr/>
    </dgm:pt>
    <dgm:pt modelId="{CAD4D2A0-464A-484C-8CC2-1AB5BA1C8765}" type="pres">
      <dgm:prSet presAssocID="{7FB116C5-1073-4644-BCE0-1747D11F19BF}" presName="sibSpaceTwo" presStyleCnt="0"/>
      <dgm:spPr/>
    </dgm:pt>
    <dgm:pt modelId="{3DCFC5FF-2E24-434A-A9FD-B5B99AFB4A2B}" type="pres">
      <dgm:prSet presAssocID="{988468EE-F2E9-4B1D-A66C-05E1CC3F2EF6}" presName="vertTwo" presStyleCnt="0"/>
      <dgm:spPr/>
    </dgm:pt>
    <dgm:pt modelId="{6096750C-DB4C-43E6-96FA-FB0BA2BFA91D}" type="pres">
      <dgm:prSet presAssocID="{988468EE-F2E9-4B1D-A66C-05E1CC3F2EF6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BCAF534-4B49-40EA-AB3B-4773E4D7F8D8}" type="pres">
      <dgm:prSet presAssocID="{988468EE-F2E9-4B1D-A66C-05E1CC3F2EF6}" presName="parTransTwo" presStyleCnt="0"/>
      <dgm:spPr/>
    </dgm:pt>
    <dgm:pt modelId="{35D3C6A9-D2A5-41D9-AF73-9CEA7F61037D}" type="pres">
      <dgm:prSet presAssocID="{988468EE-F2E9-4B1D-A66C-05E1CC3F2EF6}" presName="horzTwo" presStyleCnt="0"/>
      <dgm:spPr/>
    </dgm:pt>
    <dgm:pt modelId="{86EF2EAD-D533-4E95-A52A-768BF8C20F60}" type="pres">
      <dgm:prSet presAssocID="{BE685489-3C05-4A79-92B2-B0FA6CFD9BEC}" presName="vertThree" presStyleCnt="0"/>
      <dgm:spPr/>
    </dgm:pt>
    <dgm:pt modelId="{AC815C9D-C557-46E5-8B21-1E28824DF80A}" type="pres">
      <dgm:prSet presAssocID="{BE685489-3C05-4A79-92B2-B0FA6CFD9BEC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8EBF08B-81D9-47CD-A1E0-01874EE46B02}" type="pres">
      <dgm:prSet presAssocID="{BE685489-3C05-4A79-92B2-B0FA6CFD9BEC}" presName="horzThree" presStyleCnt="0"/>
      <dgm:spPr/>
    </dgm:pt>
  </dgm:ptLst>
  <dgm:cxnLst>
    <dgm:cxn modelId="{8F59B488-779D-4114-A1B7-0D86DDBDCFA8}" type="presOf" srcId="{28997A15-BB09-4AF1-B587-76A1570A8859}" destId="{4380CA0D-D7C6-4695-8911-D84FAC63161C}" srcOrd="0" destOrd="0" presId="urn:microsoft.com/office/officeart/2005/8/layout/hierarchy4"/>
    <dgm:cxn modelId="{5375D01F-BF79-4A2E-819B-CE93003A244A}" srcId="{2A3E43F6-88C4-46E7-95FB-FB87E4D14803}" destId="{CA0AD7AD-B5CA-44EE-82E1-5DB392353C6B}" srcOrd="0" destOrd="0" parTransId="{C391B284-FE9A-4FA0-8EE2-3E2A6D1509D1}" sibTransId="{7FB116C5-1073-4644-BCE0-1747D11F19BF}"/>
    <dgm:cxn modelId="{89999491-D947-446B-8930-9969A8919578}" type="presOf" srcId="{988468EE-F2E9-4B1D-A66C-05E1CC3F2EF6}" destId="{6096750C-DB4C-43E6-96FA-FB0BA2BFA91D}" srcOrd="0" destOrd="0" presId="urn:microsoft.com/office/officeart/2005/8/layout/hierarchy4"/>
    <dgm:cxn modelId="{A524C6C5-EE94-40F5-83D1-1CB18F174E47}" srcId="{2A3E43F6-88C4-46E7-95FB-FB87E4D14803}" destId="{988468EE-F2E9-4B1D-A66C-05E1CC3F2EF6}" srcOrd="1" destOrd="0" parTransId="{002975FF-5F89-4BA1-9F10-C83CA16AD7D5}" sibTransId="{607CB23D-5774-4322-BE25-3DBFD320D7FC}"/>
    <dgm:cxn modelId="{CB650DE5-5C9E-4E7B-8C0B-8562607C4887}" type="presOf" srcId="{BDDE242E-E993-4311-A776-9ED0CD1115C8}" destId="{1E134BAE-4072-4688-A0DB-E59831EB6495}" srcOrd="0" destOrd="0" presId="urn:microsoft.com/office/officeart/2005/8/layout/hierarchy4"/>
    <dgm:cxn modelId="{65D30C8D-833F-42C6-B214-002DB8CB1AFB}" type="presOf" srcId="{CA0AD7AD-B5CA-44EE-82E1-5DB392353C6B}" destId="{65CDE199-45D3-4B23-8A50-58E6B5F53A5B}" srcOrd="0" destOrd="0" presId="urn:microsoft.com/office/officeart/2005/8/layout/hierarchy4"/>
    <dgm:cxn modelId="{3A807F6D-C280-47BE-825F-F0BBEB9B3E23}" srcId="{CA0AD7AD-B5CA-44EE-82E1-5DB392353C6B}" destId="{BDDE242E-E993-4311-A776-9ED0CD1115C8}" srcOrd="0" destOrd="0" parTransId="{06F25AD0-CB30-471B-BF92-DFB1679F2F32}" sibTransId="{F3098D25-419E-41DB-8270-187456B19A3A}"/>
    <dgm:cxn modelId="{CE475D32-4DF4-4DAE-9A77-A1075D45D51E}" type="presOf" srcId="{2A3E43F6-88C4-46E7-95FB-FB87E4D14803}" destId="{CBBA2179-F8A0-4638-A359-D5D4974C4F39}" srcOrd="0" destOrd="0" presId="urn:microsoft.com/office/officeart/2005/8/layout/hierarchy4"/>
    <dgm:cxn modelId="{62B95C6B-D217-44AB-94AA-2729B706280E}" srcId="{CA0AD7AD-B5CA-44EE-82E1-5DB392353C6B}" destId="{BA7BFC40-8127-4636-9E39-169F541387DD}" srcOrd="1" destOrd="0" parTransId="{E2F099AE-D475-46D3-8077-B9D233D78394}" sibTransId="{F0599A72-D71C-47E4-8826-7B20507CAFC6}"/>
    <dgm:cxn modelId="{A24D0AD3-966D-4EE9-B0B6-6A844A35FA45}" type="presOf" srcId="{BE685489-3C05-4A79-92B2-B0FA6CFD9BEC}" destId="{AC815C9D-C557-46E5-8B21-1E28824DF80A}" srcOrd="0" destOrd="0" presId="urn:microsoft.com/office/officeart/2005/8/layout/hierarchy4"/>
    <dgm:cxn modelId="{ECFA1733-E864-4486-982C-04CF26155E8D}" srcId="{28997A15-BB09-4AF1-B587-76A1570A8859}" destId="{2A3E43F6-88C4-46E7-95FB-FB87E4D14803}" srcOrd="0" destOrd="0" parTransId="{8A6B94F9-AE71-4A1A-994D-684B5154122A}" sibTransId="{ADD601E7-F87D-4278-BBB3-F85AAA1528E8}"/>
    <dgm:cxn modelId="{B2B27C26-E0F3-4444-8CA0-D0637CD75736}" type="presOf" srcId="{BA7BFC40-8127-4636-9E39-169F541387DD}" destId="{5F684F1B-DD32-48CB-80A2-ABE8E0F780FF}" srcOrd="0" destOrd="0" presId="urn:microsoft.com/office/officeart/2005/8/layout/hierarchy4"/>
    <dgm:cxn modelId="{4EC114EB-14BE-41A4-A143-FBC023C304EE}" srcId="{988468EE-F2E9-4B1D-A66C-05E1CC3F2EF6}" destId="{BE685489-3C05-4A79-92B2-B0FA6CFD9BEC}" srcOrd="0" destOrd="0" parTransId="{211F8084-7BB3-467F-B4BF-B6C68CF81B49}" sibTransId="{06BA2E6E-CAA4-4291-990D-2DD554EA3657}"/>
    <dgm:cxn modelId="{76F1B2B5-A345-4F37-AD3B-B63B96696FC3}" type="presParOf" srcId="{4380CA0D-D7C6-4695-8911-D84FAC63161C}" destId="{A9EC239D-0B76-4F3F-B729-489DDF496AC8}" srcOrd="0" destOrd="0" presId="urn:microsoft.com/office/officeart/2005/8/layout/hierarchy4"/>
    <dgm:cxn modelId="{14C63CCE-B549-4185-9BE2-238B5C9D0CCF}" type="presParOf" srcId="{A9EC239D-0B76-4F3F-B729-489DDF496AC8}" destId="{CBBA2179-F8A0-4638-A359-D5D4974C4F39}" srcOrd="0" destOrd="0" presId="urn:microsoft.com/office/officeart/2005/8/layout/hierarchy4"/>
    <dgm:cxn modelId="{D2786091-7DD2-4B05-849F-36A243D2935C}" type="presParOf" srcId="{A9EC239D-0B76-4F3F-B729-489DDF496AC8}" destId="{E6CCD48D-5453-4FD7-81E6-F50B7A22CEAD}" srcOrd="1" destOrd="0" presId="urn:microsoft.com/office/officeart/2005/8/layout/hierarchy4"/>
    <dgm:cxn modelId="{8FF61DDC-2720-472A-BDDC-8852B4BA00A0}" type="presParOf" srcId="{A9EC239D-0B76-4F3F-B729-489DDF496AC8}" destId="{06383174-122D-4BFB-8295-F776B833AC00}" srcOrd="2" destOrd="0" presId="urn:microsoft.com/office/officeart/2005/8/layout/hierarchy4"/>
    <dgm:cxn modelId="{6BA6F15B-4C95-4CB7-AF54-11436CD6CCD0}" type="presParOf" srcId="{06383174-122D-4BFB-8295-F776B833AC00}" destId="{26BD4C85-C203-4192-A822-4BDBD2A6616C}" srcOrd="0" destOrd="0" presId="urn:microsoft.com/office/officeart/2005/8/layout/hierarchy4"/>
    <dgm:cxn modelId="{77513049-C93D-4265-A473-54E1F74E68FB}" type="presParOf" srcId="{26BD4C85-C203-4192-A822-4BDBD2A6616C}" destId="{65CDE199-45D3-4B23-8A50-58E6B5F53A5B}" srcOrd="0" destOrd="0" presId="urn:microsoft.com/office/officeart/2005/8/layout/hierarchy4"/>
    <dgm:cxn modelId="{6BFDD7A4-0898-4F79-952B-CA3FCDAA2AC7}" type="presParOf" srcId="{26BD4C85-C203-4192-A822-4BDBD2A6616C}" destId="{B6EE4222-0811-4D4C-822B-A60B46C74163}" srcOrd="1" destOrd="0" presId="urn:microsoft.com/office/officeart/2005/8/layout/hierarchy4"/>
    <dgm:cxn modelId="{70F428B8-56F8-4A25-B49D-24D8B8CB268B}" type="presParOf" srcId="{26BD4C85-C203-4192-A822-4BDBD2A6616C}" destId="{84460A85-DBCA-4BAD-B29C-C98EA0CE2BDC}" srcOrd="2" destOrd="0" presId="urn:microsoft.com/office/officeart/2005/8/layout/hierarchy4"/>
    <dgm:cxn modelId="{013A3F1D-9235-424D-8065-D4BA1AC03743}" type="presParOf" srcId="{84460A85-DBCA-4BAD-B29C-C98EA0CE2BDC}" destId="{B25ED6CF-D323-4D7A-9699-4BEB1EDA27E4}" srcOrd="0" destOrd="0" presId="urn:microsoft.com/office/officeart/2005/8/layout/hierarchy4"/>
    <dgm:cxn modelId="{E4596F23-F891-43A5-88D4-8FA08E83BFA5}" type="presParOf" srcId="{B25ED6CF-D323-4D7A-9699-4BEB1EDA27E4}" destId="{1E134BAE-4072-4688-A0DB-E59831EB6495}" srcOrd="0" destOrd="0" presId="urn:microsoft.com/office/officeart/2005/8/layout/hierarchy4"/>
    <dgm:cxn modelId="{7C0CDB12-6E95-4676-8D93-7270E19A13B6}" type="presParOf" srcId="{B25ED6CF-D323-4D7A-9699-4BEB1EDA27E4}" destId="{5B0A493E-13CC-4FFF-AADD-FF7B6B420117}" srcOrd="1" destOrd="0" presId="urn:microsoft.com/office/officeart/2005/8/layout/hierarchy4"/>
    <dgm:cxn modelId="{F99DAC6F-1148-4C22-8BE4-3ED3FE05B57A}" type="presParOf" srcId="{84460A85-DBCA-4BAD-B29C-C98EA0CE2BDC}" destId="{0C50A8F0-AB7A-4049-933C-C813C89EBB1F}" srcOrd="1" destOrd="0" presId="urn:microsoft.com/office/officeart/2005/8/layout/hierarchy4"/>
    <dgm:cxn modelId="{AA61B393-70F5-4A85-9A5C-F08A4B51158E}" type="presParOf" srcId="{84460A85-DBCA-4BAD-B29C-C98EA0CE2BDC}" destId="{6D9CEC60-34C0-47B3-A90C-D5CAE25298F0}" srcOrd="2" destOrd="0" presId="urn:microsoft.com/office/officeart/2005/8/layout/hierarchy4"/>
    <dgm:cxn modelId="{7267F56B-8109-43B7-8548-C936891A315E}" type="presParOf" srcId="{6D9CEC60-34C0-47B3-A90C-D5CAE25298F0}" destId="{5F684F1B-DD32-48CB-80A2-ABE8E0F780FF}" srcOrd="0" destOrd="0" presId="urn:microsoft.com/office/officeart/2005/8/layout/hierarchy4"/>
    <dgm:cxn modelId="{9DE6F286-DE17-4087-8752-245231EC280C}" type="presParOf" srcId="{6D9CEC60-34C0-47B3-A90C-D5CAE25298F0}" destId="{9DB7E6AC-9336-48B6-BEDD-B5BF9D821A02}" srcOrd="1" destOrd="0" presId="urn:microsoft.com/office/officeart/2005/8/layout/hierarchy4"/>
    <dgm:cxn modelId="{0D575D49-144C-46D4-97D3-ABAF15850549}" type="presParOf" srcId="{06383174-122D-4BFB-8295-F776B833AC00}" destId="{CAD4D2A0-464A-484C-8CC2-1AB5BA1C8765}" srcOrd="1" destOrd="0" presId="urn:microsoft.com/office/officeart/2005/8/layout/hierarchy4"/>
    <dgm:cxn modelId="{E8001200-9CA8-4F96-8EE8-9FA8ADD97D50}" type="presParOf" srcId="{06383174-122D-4BFB-8295-F776B833AC00}" destId="{3DCFC5FF-2E24-434A-A9FD-B5B99AFB4A2B}" srcOrd="2" destOrd="0" presId="urn:microsoft.com/office/officeart/2005/8/layout/hierarchy4"/>
    <dgm:cxn modelId="{7827E970-2276-421D-8E16-66712E00F9DC}" type="presParOf" srcId="{3DCFC5FF-2E24-434A-A9FD-B5B99AFB4A2B}" destId="{6096750C-DB4C-43E6-96FA-FB0BA2BFA91D}" srcOrd="0" destOrd="0" presId="urn:microsoft.com/office/officeart/2005/8/layout/hierarchy4"/>
    <dgm:cxn modelId="{0035416C-C14C-4639-A71B-C9B68C2F130E}" type="presParOf" srcId="{3DCFC5FF-2E24-434A-A9FD-B5B99AFB4A2B}" destId="{1BCAF534-4B49-40EA-AB3B-4773E4D7F8D8}" srcOrd="1" destOrd="0" presId="urn:microsoft.com/office/officeart/2005/8/layout/hierarchy4"/>
    <dgm:cxn modelId="{2765BF09-97A4-452F-8113-7D4434A3C982}" type="presParOf" srcId="{3DCFC5FF-2E24-434A-A9FD-B5B99AFB4A2B}" destId="{35D3C6A9-D2A5-41D9-AF73-9CEA7F61037D}" srcOrd="2" destOrd="0" presId="urn:microsoft.com/office/officeart/2005/8/layout/hierarchy4"/>
    <dgm:cxn modelId="{889E72CE-E8F3-4F1E-9280-2D50AD0065A0}" type="presParOf" srcId="{35D3C6A9-D2A5-41D9-AF73-9CEA7F61037D}" destId="{86EF2EAD-D533-4E95-A52A-768BF8C20F60}" srcOrd="0" destOrd="0" presId="urn:microsoft.com/office/officeart/2005/8/layout/hierarchy4"/>
    <dgm:cxn modelId="{01AE811E-65E6-48A8-94ED-EA1220DA4304}" type="presParOf" srcId="{86EF2EAD-D533-4E95-A52A-768BF8C20F60}" destId="{AC815C9D-C557-46E5-8B21-1E28824DF80A}" srcOrd="0" destOrd="0" presId="urn:microsoft.com/office/officeart/2005/8/layout/hierarchy4"/>
    <dgm:cxn modelId="{A9EDC2AC-9E00-433C-83E6-5DE1E9A3BCDE}" type="presParOf" srcId="{86EF2EAD-D533-4E95-A52A-768BF8C20F60}" destId="{48EBF08B-81D9-47CD-A1E0-01874EE46B0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BBA2179-F8A0-4638-A359-D5D4974C4F39}">
      <dsp:nvSpPr>
        <dsp:cNvPr id="0" name=""/>
        <dsp:cNvSpPr/>
      </dsp:nvSpPr>
      <dsp:spPr>
        <a:xfrm>
          <a:off x="944" y="958"/>
          <a:ext cx="8227711" cy="1412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600" kern="1200" dirty="0" smtClean="0"/>
            <a:t>FORECASTS / CONDITIONS</a:t>
          </a:r>
          <a:endParaRPr lang="en-US" sz="5600" kern="1200" dirty="0"/>
        </a:p>
      </dsp:txBody>
      <dsp:txXfrm>
        <a:off x="944" y="958"/>
        <a:ext cx="8227711" cy="1412153"/>
      </dsp:txXfrm>
    </dsp:sp>
    <dsp:sp modelId="{65CDE199-45D3-4B23-8A50-58E6B5F53A5B}">
      <dsp:nvSpPr>
        <dsp:cNvPr id="0" name=""/>
        <dsp:cNvSpPr/>
      </dsp:nvSpPr>
      <dsp:spPr>
        <a:xfrm>
          <a:off x="944" y="1556904"/>
          <a:ext cx="5374595" cy="1412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DOT Decisions</a:t>
          </a:r>
          <a:endParaRPr lang="en-US" sz="3700" kern="1200" dirty="0"/>
        </a:p>
      </dsp:txBody>
      <dsp:txXfrm>
        <a:off x="944" y="1556904"/>
        <a:ext cx="5374595" cy="1412153"/>
      </dsp:txXfrm>
    </dsp:sp>
    <dsp:sp modelId="{1E134BAE-4072-4688-A0DB-E59831EB6495}">
      <dsp:nvSpPr>
        <dsp:cNvPr id="0" name=""/>
        <dsp:cNvSpPr/>
      </dsp:nvSpPr>
      <dsp:spPr>
        <a:xfrm>
          <a:off x="944" y="3112851"/>
          <a:ext cx="2632025" cy="1412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Deployment</a:t>
          </a:r>
          <a:endParaRPr lang="en-US" sz="3400" kern="1200" dirty="0"/>
        </a:p>
      </dsp:txBody>
      <dsp:txXfrm>
        <a:off x="944" y="3112851"/>
        <a:ext cx="2632025" cy="1412153"/>
      </dsp:txXfrm>
    </dsp:sp>
    <dsp:sp modelId="{5F684F1B-DD32-48CB-80A2-ABE8E0F780FF}">
      <dsp:nvSpPr>
        <dsp:cNvPr id="0" name=""/>
        <dsp:cNvSpPr/>
      </dsp:nvSpPr>
      <dsp:spPr>
        <a:xfrm>
          <a:off x="2743514" y="3112851"/>
          <a:ext cx="2632025" cy="1412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Operations</a:t>
          </a:r>
          <a:endParaRPr lang="en-US" sz="3400" kern="1200" dirty="0"/>
        </a:p>
      </dsp:txBody>
      <dsp:txXfrm>
        <a:off x="2743514" y="3112851"/>
        <a:ext cx="2632025" cy="1412153"/>
      </dsp:txXfrm>
    </dsp:sp>
    <dsp:sp modelId="{6096750C-DB4C-43E6-96FA-FB0BA2BFA91D}">
      <dsp:nvSpPr>
        <dsp:cNvPr id="0" name=""/>
        <dsp:cNvSpPr/>
      </dsp:nvSpPr>
      <dsp:spPr>
        <a:xfrm>
          <a:off x="5596630" y="1556904"/>
          <a:ext cx="2632025" cy="1412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Traveler Decisions</a:t>
          </a:r>
          <a:endParaRPr lang="en-US" sz="3700" kern="1200" dirty="0"/>
        </a:p>
      </dsp:txBody>
      <dsp:txXfrm>
        <a:off x="5596630" y="1556904"/>
        <a:ext cx="2632025" cy="1412153"/>
      </dsp:txXfrm>
    </dsp:sp>
    <dsp:sp modelId="{AC815C9D-C557-46E5-8B21-1E28824DF80A}">
      <dsp:nvSpPr>
        <dsp:cNvPr id="0" name=""/>
        <dsp:cNvSpPr/>
      </dsp:nvSpPr>
      <dsp:spPr>
        <a:xfrm>
          <a:off x="5596630" y="3112851"/>
          <a:ext cx="2632025" cy="1412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Go/No-GO</a:t>
          </a:r>
          <a:endParaRPr lang="en-US" sz="3400" kern="1200" dirty="0"/>
        </a:p>
      </dsp:txBody>
      <dsp:txXfrm>
        <a:off x="5596630" y="3112851"/>
        <a:ext cx="2632025" cy="14121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0BB73-AF47-4FA2-B615-BC57B7EE61AD}" type="datetimeFigureOut">
              <a:rPr lang="en-US" smtClean="0"/>
              <a:pPr/>
              <a:t>10/26/2010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1C9820-7F31-4497-9506-26FB3D543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F56AE-904B-4A8D-A018-145B3D06E64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594B89-70FC-4D53-BD86-EA0628E92F5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F4E59F-53B6-4C65-B95D-C54043DEEAC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F4E59F-53B6-4C65-B95D-C54043DEEAC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F56AE-904B-4A8D-A018-145B3D06E64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29B1AE-E497-44FE-BC25-0892E53233A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911" tIns="44955" rIns="89911" bIns="44955"/>
          <a:lstStyle/>
          <a:p>
            <a:r>
              <a:rPr lang="en-US" smtClean="0"/>
              <a:t>Western Transportation Institute.  There final report has not been published but they allow us to look at their raw survey results. 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29B1AE-E497-44FE-BC25-0892E53233A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29B1AE-E497-44FE-BC25-0892E53233A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Head-up-display in DOT snowplow.</a:t>
            </a: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567F8C-8281-479E-80B4-9D70BB611074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863A93-2ED0-4093-8D2E-4A59014E87A8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F56AE-904B-4A8D-A018-145B3D06E64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29B1AE-E497-44FE-BC25-0892E53233A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F56AE-904B-4A8D-A018-145B3D06E64F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TowPlow  I-15 SB Salt Lake City Jan 2010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I-15  Salt Lake City Jan 2010</a:t>
            </a:r>
          </a:p>
          <a:p>
            <a:r>
              <a:rPr lang="en-US" smtClean="0"/>
              <a:t>We are the only ones with both liquid and solids on our plow</a:t>
            </a:r>
          </a:p>
          <a:p>
            <a:r>
              <a:rPr lang="en-US" smtClean="0"/>
              <a:t>5 cubic yards on plow and 10 on the truck</a:t>
            </a:r>
          </a:p>
          <a:p>
            <a:r>
              <a:rPr lang="en-US" smtClean="0"/>
              <a:t>300 Gal on plow and 250 on truck</a:t>
            </a:r>
          </a:p>
          <a:p>
            <a:r>
              <a:rPr lang="en-US" smtClean="0"/>
              <a:t>Stainless steel bodies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TowPlow Rear view showing spreader, liquid tank and steerable axles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F56AE-904B-4A8D-A018-145B3D06E64F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F56AE-904B-4A8D-A018-145B3D06E64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F56AE-904B-4A8D-A018-145B3D06E64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F56AE-904B-4A8D-A018-145B3D06E64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8F3568-AD04-49B3-A11E-003B61188D7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4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429989D7-DB7C-41CA-BBDC-CCDC87B36457}" type="slidenum">
              <a:rPr lang="en-US" sz="1200">
                <a:latin typeface="+mn-lt"/>
                <a:cs typeface="+mn-cs"/>
              </a:rPr>
              <a:pPr algn="r">
                <a:defRPr/>
              </a:pPr>
              <a:t>12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E07425-4BC2-46D4-8C56-DCAD57B86E2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F56AE-904B-4A8D-A018-145B3D06E64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1E1A-171B-4BDB-89BF-1378B0A40822}" type="datetimeFigureOut">
              <a:rPr lang="en-US" smtClean="0"/>
              <a:pPr/>
              <a:t>10/26/2010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27978-8277-4044-A85E-25F62A9F74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1E1A-171B-4BDB-89BF-1378B0A40822}" type="datetimeFigureOut">
              <a:rPr lang="en-US" smtClean="0"/>
              <a:pPr/>
              <a:t>10/26/2010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27978-8277-4044-A85E-25F62A9F74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1E1A-171B-4BDB-89BF-1378B0A40822}" type="datetimeFigureOut">
              <a:rPr lang="en-US" smtClean="0"/>
              <a:pPr/>
              <a:t>10/26/2010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27978-8277-4044-A85E-25F62A9F74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3" descr="MTQ_FICHIER_PREMIEREPAGE-FINAL-F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95640" y="2116138"/>
            <a:ext cx="5848359" cy="512757"/>
          </a:xfrm>
        </p:spPr>
        <p:txBody>
          <a:bodyPr/>
          <a:lstStyle>
            <a:lvl1pPr algn="l">
              <a:defRPr sz="2400" i="1" cap="none" baseline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295641" y="2609844"/>
            <a:ext cx="5715008" cy="10001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CA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3276619" y="3409951"/>
            <a:ext cx="5867379" cy="320516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1400"/>
              </a:spcAft>
              <a:buNone/>
              <a:defRPr sz="200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1400"/>
              </a:spcAft>
              <a:buNone/>
              <a:defRPr sz="200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2pPr>
            <a:lvl3pPr marL="0" indent="0">
              <a:spcBef>
                <a:spcPts val="0"/>
              </a:spcBef>
              <a:spcAft>
                <a:spcPts val="1400"/>
              </a:spcAft>
              <a:buNone/>
              <a:defRPr sz="200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3pPr>
            <a:lvl4pPr marL="0" indent="0">
              <a:spcBef>
                <a:spcPts val="0"/>
              </a:spcBef>
              <a:spcAft>
                <a:spcPts val="1400"/>
              </a:spcAft>
              <a:buNone/>
              <a:defRPr sz="200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4pPr>
            <a:lvl5pPr marL="0" indent="0">
              <a:spcBef>
                <a:spcPts val="0"/>
              </a:spcBef>
              <a:spcAft>
                <a:spcPts val="1400"/>
              </a:spcAft>
              <a:buNone/>
              <a:defRPr sz="200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00">
                <a:solidFill>
                  <a:srgbClr val="595959"/>
                </a:solidFill>
              </a:defRPr>
            </a:lvl1pPr>
          </a:lstStyle>
          <a:p>
            <a:pPr>
              <a:defRPr/>
            </a:pPr>
            <a:fld id="{AE52100E-CF89-4D18-BAB7-80B2D4BFDE35}" type="slidenum">
              <a:rPr lang="fr-CA"/>
              <a:pPr>
                <a:defRPr/>
              </a:pPr>
              <a:t>‹#›</a:t>
            </a:fld>
            <a:endParaRPr lang="fr-C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1E1A-171B-4BDB-89BF-1378B0A40822}" type="datetimeFigureOut">
              <a:rPr lang="en-US" smtClean="0"/>
              <a:pPr/>
              <a:t>10/26/2010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27978-8277-4044-A85E-25F62A9F74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1E1A-171B-4BDB-89BF-1378B0A40822}" type="datetimeFigureOut">
              <a:rPr lang="en-US" smtClean="0"/>
              <a:pPr/>
              <a:t>10/26/2010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27978-8277-4044-A85E-25F62A9F74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1E1A-171B-4BDB-89BF-1378B0A40822}" type="datetimeFigureOut">
              <a:rPr lang="en-US" smtClean="0"/>
              <a:pPr/>
              <a:t>10/26/2010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27978-8277-4044-A85E-25F62A9F74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1E1A-171B-4BDB-89BF-1378B0A40822}" type="datetimeFigureOut">
              <a:rPr lang="en-US" smtClean="0"/>
              <a:pPr/>
              <a:t>10/26/2010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27978-8277-4044-A85E-25F62A9F74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1E1A-171B-4BDB-89BF-1378B0A40822}" type="datetimeFigureOut">
              <a:rPr lang="en-US" smtClean="0"/>
              <a:pPr/>
              <a:t>10/26/2010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27978-8277-4044-A85E-25F62A9F74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1E1A-171B-4BDB-89BF-1378B0A40822}" type="datetimeFigureOut">
              <a:rPr lang="en-US" smtClean="0"/>
              <a:pPr/>
              <a:t>10/26/2010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27978-8277-4044-A85E-25F62A9F74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1E1A-171B-4BDB-89BF-1378B0A40822}" type="datetimeFigureOut">
              <a:rPr lang="en-US" smtClean="0"/>
              <a:pPr/>
              <a:t>10/26/2010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27978-8277-4044-A85E-25F62A9F74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1E1A-171B-4BDB-89BF-1378B0A40822}" type="datetimeFigureOut">
              <a:rPr lang="en-US" smtClean="0"/>
              <a:pPr/>
              <a:t>10/26/2010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27978-8277-4044-A85E-25F62A9F74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81E1A-171B-4BDB-89BF-1378B0A40822}" type="datetimeFigureOut">
              <a:rPr lang="en-US" smtClean="0"/>
              <a:pPr/>
              <a:t>10/26/2010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27978-8277-4044-A85E-25F62A9F74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t.state.mn.us/maintenance/training.html" TargetMode="External"/><Relationship Id="rId2" Type="http://schemas.openxmlformats.org/officeDocument/2006/relationships/hyperlink" Target="http://www.aurora-program.org/knowledgebas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learroads.org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stthinking.com/thinkers/engineering/materials_science/structural_materials/shinestone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2971800" y="2276475"/>
            <a:ext cx="6172200" cy="881063"/>
          </a:xfrm>
        </p:spPr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fr-CA" sz="20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endParaRPr lang="fr-CA" sz="2000" b="1" dirty="0" smtClean="0">
              <a:solidFill>
                <a:srgbClr val="F2F2F2"/>
              </a:solidFill>
              <a:latin typeface="Arial" charset="0"/>
              <a:cs typeface="Arial" charset="0"/>
            </a:endParaRPr>
          </a:p>
        </p:txBody>
      </p:sp>
      <p:sp>
        <p:nvSpPr>
          <p:cNvPr id="4099" name="Sous-titre 4"/>
          <p:cNvSpPr>
            <a:spLocks noGrp="1"/>
          </p:cNvSpPr>
          <p:nvPr>
            <p:ph type="subTitle" idx="1"/>
          </p:nvPr>
        </p:nvSpPr>
        <p:spPr>
          <a:xfrm>
            <a:off x="3276600" y="3733800"/>
            <a:ext cx="6705600" cy="1000125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I-80 Corridor Coalition</a:t>
            </a:r>
          </a:p>
          <a:p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FALL WORKSHOP</a:t>
            </a:r>
            <a:endParaRPr lang="fr-CA" sz="4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3076" name="Espace réservé du contenu 5"/>
          <p:cNvSpPr>
            <a:spLocks noGrp="1"/>
          </p:cNvSpPr>
          <p:nvPr>
            <p:ph idx="10"/>
          </p:nvPr>
        </p:nvSpPr>
        <p:spPr>
          <a:xfrm>
            <a:off x="3276600" y="5943600"/>
            <a:ext cx="5867400" cy="476250"/>
          </a:xfrm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fr-CA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October</a:t>
            </a:r>
            <a:r>
              <a:rPr lang="fr-CA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27th, 2010</a:t>
            </a:r>
          </a:p>
        </p:txBody>
      </p:sp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2" cstate="print"/>
          <a:srcRect t="14212" r="2744" b="57658"/>
          <a:stretch>
            <a:fillRect/>
          </a:stretch>
        </p:blipFill>
        <p:spPr bwMode="auto">
          <a:xfrm>
            <a:off x="0" y="0"/>
            <a:ext cx="9144000" cy="191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5" descr="winter8"/>
          <p:cNvPicPr>
            <a:picLocks noChangeAspect="1" noChangeArrowheads="1"/>
          </p:cNvPicPr>
          <p:nvPr/>
        </p:nvPicPr>
        <p:blipFill>
          <a:blip r:embed="rId3" cstate="print"/>
          <a:srcRect l="55457" t="27927" r="18184"/>
          <a:stretch>
            <a:fillRect/>
          </a:stretch>
        </p:blipFill>
        <p:spPr bwMode="auto">
          <a:xfrm>
            <a:off x="0" y="1912938"/>
            <a:ext cx="2771775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200400" y="2362200"/>
            <a:ext cx="39562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Bill Hoffman</a:t>
            </a:r>
            <a:endParaRPr lang="fr-CA" sz="4000" b="1" u="sng" dirty="0" smtClean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Snow &amp; Ice = Rocket Science 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9820" t="23423" r="1802" b="39415"/>
          <a:stretch>
            <a:fillRect/>
          </a:stretch>
        </p:blipFill>
        <p:spPr bwMode="auto">
          <a:xfrm>
            <a:off x="159332" y="2209800"/>
            <a:ext cx="8839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82600" dist="139700" dir="8880000" sx="103000" sy="103000" algn="ctr" rotWithShape="0">
              <a:srgbClr val="000000"/>
            </a:outerShdw>
          </a:effectLst>
        </p:spPr>
      </p:pic>
      <p:pic>
        <p:nvPicPr>
          <p:cNvPr id="35842" name="Picture 2" descr="Pegasus has a delta wing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152401"/>
            <a:ext cx="1371600" cy="1067552"/>
          </a:xfrm>
          <a:prstGeom prst="rect">
            <a:avLst/>
          </a:prstGeom>
          <a:noFill/>
        </p:spPr>
      </p:pic>
      <p:pic>
        <p:nvPicPr>
          <p:cNvPr id="6" name="Picture 7" descr="Winter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10718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4800" y="2438400"/>
            <a:ext cx="1371600" cy="9906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" y="3810000"/>
            <a:ext cx="1371600" cy="1676400"/>
          </a:xfrm>
          <a:prstGeom prst="rect">
            <a:avLst/>
          </a:prstGeom>
          <a:noFill/>
          <a:effectLst>
            <a:outerShdw blurRad="50800" dist="50800" dir="14100000" algn="ctr" rotWithShape="0">
              <a:srgbClr val="000000">
                <a:alpha val="9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3" cstate="print"/>
          <a:srcRect l="13281" t="18750" r="10938" b="6250"/>
          <a:stretch>
            <a:fillRect/>
          </a:stretch>
        </p:blipFill>
        <p:spPr bwMode="auto">
          <a:xfrm>
            <a:off x="0" y="152400"/>
            <a:ext cx="9034463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  Performance Measures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4294967295"/>
          </p:nvPr>
        </p:nvSpPr>
        <p:spPr>
          <a:xfrm>
            <a:off x="685800" y="1600200"/>
            <a:ext cx="8458200" cy="50292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/>
              <a:t>Inputs – Labor Hours, Equip. Hours, Tons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Outputs – Miles Treated, Miles Plowed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Outcomes – Bare Lanes two hours after storm, A LOS Rating, Traffic Speeds, Reduced Delay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Value to the Customer – No accidents, savings of $X00,000 to the community</a:t>
            </a:r>
          </a:p>
          <a:p>
            <a:pPr eaLnBrk="1" hangingPunct="1"/>
            <a:endParaRPr lang="en-US" dirty="0" smtClean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3581400"/>
            <a:ext cx="8839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51000" y="277813"/>
            <a:ext cx="7008813" cy="1295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Visual Representation -</a:t>
            </a:r>
            <a:br>
              <a:rPr lang="en-US" dirty="0" smtClean="0"/>
            </a:br>
            <a:r>
              <a:rPr lang="en-US" dirty="0" smtClean="0"/>
              <a:t>Level of Service Ratings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" y="1673225"/>
            <a:ext cx="84455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0052" name="Text Box 4"/>
          <p:cNvSpPr txBox="1">
            <a:spLocks noChangeArrowheads="1"/>
          </p:cNvSpPr>
          <p:nvPr/>
        </p:nvSpPr>
        <p:spPr bwMode="auto">
          <a:xfrm>
            <a:off x="409575" y="1303338"/>
            <a:ext cx="2176463" cy="360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998" tIns="41001" rIns="81998" bIns="41001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Excellent</a:t>
            </a:r>
          </a:p>
        </p:txBody>
      </p:sp>
      <p:sp>
        <p:nvSpPr>
          <p:cNvPr id="770053" name="Text Box 5"/>
          <p:cNvSpPr txBox="1">
            <a:spLocks noChangeArrowheads="1"/>
          </p:cNvSpPr>
          <p:nvPr/>
        </p:nvSpPr>
        <p:spPr bwMode="auto">
          <a:xfrm>
            <a:off x="7391400" y="5486400"/>
            <a:ext cx="1254125" cy="358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998" tIns="41001" rIns="81998" bIns="41001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Poor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7344" t="20833" r="21875" b="3125"/>
          <a:stretch>
            <a:fillRect/>
          </a:stretch>
        </p:blipFill>
        <p:spPr bwMode="auto">
          <a:xfrm>
            <a:off x="380999" y="0"/>
            <a:ext cx="6288185" cy="6800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38912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3281" t="14583" r="10156" b="6250"/>
          <a:stretch>
            <a:fillRect/>
          </a:stretch>
        </p:blipFill>
        <p:spPr bwMode="auto">
          <a:xfrm>
            <a:off x="0" y="52874"/>
            <a:ext cx="9144000" cy="680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71600" y="10668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Anti-Icing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62400" y="4419600"/>
            <a:ext cx="1040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De-icing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15000" y="2514600"/>
            <a:ext cx="2483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Motor graders / Dozers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00600" y="1371600"/>
            <a:ext cx="1348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Pre-wetting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91200" y="5562600"/>
            <a:ext cx="799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Hours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67000" y="1066800"/>
            <a:ext cx="14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Snow Fences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2209800"/>
            <a:ext cx="14601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Forecasts/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RWIS/MDSS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53000" y="5486400"/>
            <a:ext cx="762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Years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00800" y="762000"/>
            <a:ext cx="2500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WM Asset Mgmt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00800" y="685800"/>
            <a:ext cx="27432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mtClean="0"/>
              <a:t>Performance Based Budgeting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484" name="Picture 4" descr="scan0003"/>
          <p:cNvPicPr>
            <a:picLocks noChangeAspect="1" noChangeArrowheads="1"/>
          </p:cNvPicPr>
          <p:nvPr/>
        </p:nvPicPr>
        <p:blipFill>
          <a:blip r:embed="rId3" cstate="print"/>
          <a:srcRect l="7751" t="17488" r="7954" b="16267"/>
          <a:stretch>
            <a:fillRect/>
          </a:stretch>
        </p:blipFill>
        <p:spPr bwMode="auto">
          <a:xfrm>
            <a:off x="0" y="1371600"/>
            <a:ext cx="8991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0"/>
            <a:ext cx="7772400" cy="1470025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Customer Surveys</a:t>
            </a:r>
          </a:p>
        </p:txBody>
      </p:sp>
      <p:sp>
        <p:nvSpPr>
          <p:cNvPr id="56217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0" y="1524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dirty="0" smtClean="0"/>
              <a:t>Nevada Department of Transportation</a:t>
            </a:r>
          </a:p>
          <a:p>
            <a:pPr algn="r"/>
            <a:r>
              <a:rPr lang="en-US" sz="1200" dirty="0" smtClean="0"/>
              <a:t>2009 Customer Satisfaction Survey</a:t>
            </a:r>
            <a:endParaRPr lang="en-US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1875" t="14844" r="18750" b="3906"/>
          <a:stretch>
            <a:fillRect/>
          </a:stretch>
        </p:blipFill>
        <p:spPr bwMode="auto">
          <a:xfrm>
            <a:off x="1523999" y="1143000"/>
            <a:ext cx="5958987" cy="558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0"/>
            <a:ext cx="7772400" cy="1470025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Customer Surveys</a:t>
            </a:r>
          </a:p>
        </p:txBody>
      </p:sp>
      <p:sp>
        <p:nvSpPr>
          <p:cNvPr id="56217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0" y="1524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dirty="0" smtClean="0"/>
              <a:t>Nevada Department of Transportation</a:t>
            </a:r>
          </a:p>
          <a:p>
            <a:pPr algn="r"/>
            <a:r>
              <a:rPr lang="en-US" sz="1200" dirty="0" smtClean="0"/>
              <a:t>2009 Customer Satisfaction Survey</a:t>
            </a:r>
            <a:endParaRPr lang="en-US" sz="1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5102" t="13265" r="6122" b="19133"/>
          <a:stretch>
            <a:fillRect/>
          </a:stretch>
        </p:blipFill>
        <p:spPr bwMode="auto">
          <a:xfrm>
            <a:off x="228600" y="1371599"/>
            <a:ext cx="8458200" cy="5152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11097" t="8412" r="901" b="5454"/>
          <a:stretch>
            <a:fillRect/>
          </a:stretch>
        </p:blipFill>
        <p:spPr bwMode="auto">
          <a:xfrm>
            <a:off x="381000" y="-3594"/>
            <a:ext cx="8763000" cy="686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Picture 02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5288340"/>
            <a:ext cx="914400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Alaska’s Smart Vehicle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850"/>
            <a:ext cx="8229600" cy="666750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WTI Survey of Snowplow Operators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676400"/>
            <a:ext cx="8534400" cy="4149725"/>
          </a:xfrm>
        </p:spPr>
        <p:txBody>
          <a:bodyPr>
            <a:normAutofit fontScale="92500"/>
          </a:bodyPr>
          <a:lstStyle/>
          <a:p>
            <a:endParaRPr lang="en-US" sz="2400" smtClean="0"/>
          </a:p>
          <a:p>
            <a:r>
              <a:rPr lang="en-US" sz="2400" smtClean="0"/>
              <a:t>992 operators from Idaho, Montana, North Dakota, and Wyoming DOT’s.</a:t>
            </a:r>
            <a:br>
              <a:rPr lang="en-US" sz="2400" smtClean="0"/>
            </a:br>
            <a:endParaRPr lang="en-US" sz="2400" smtClean="0"/>
          </a:p>
          <a:p>
            <a:pPr lvl="1"/>
            <a:r>
              <a:rPr lang="en-US" smtClean="0">
                <a:ea typeface="ＭＳ Ｐゴシック"/>
                <a:cs typeface="ＭＳ Ｐゴシック"/>
              </a:rPr>
              <a:t>30% indicated that they lost sight of the roadway and shoulders 4-6 times during an average snowstorm.</a:t>
            </a:r>
            <a:br>
              <a:rPr lang="en-US" smtClean="0">
                <a:ea typeface="ＭＳ Ｐゴシック"/>
                <a:cs typeface="ＭＳ Ｐゴシック"/>
              </a:rPr>
            </a:br>
            <a:endParaRPr lang="en-US" smtClean="0">
              <a:ea typeface="ＭＳ Ｐゴシック"/>
              <a:cs typeface="ＭＳ Ｐゴシック"/>
            </a:endParaRPr>
          </a:p>
          <a:p>
            <a:pPr lvl="1"/>
            <a:r>
              <a:rPr lang="en-US" smtClean="0">
                <a:ea typeface="ＭＳ Ｐゴシック"/>
                <a:cs typeface="ＭＳ Ｐゴシック"/>
              </a:rPr>
              <a:t>83% indicated that if a device existed that would allow for drivers to determine lane position, it would be very useful.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Picture 03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1066800" y="1066800"/>
            <a:ext cx="190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Radar Receiver</a:t>
            </a:r>
          </a:p>
        </p:txBody>
      </p:sp>
      <p:sp>
        <p:nvSpPr>
          <p:cNvPr id="6" name="Right Arrow 5"/>
          <p:cNvSpPr/>
          <p:nvPr/>
        </p:nvSpPr>
        <p:spPr>
          <a:xfrm rot="20969799">
            <a:off x="2890838" y="868363"/>
            <a:ext cx="2006600" cy="127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6096000" y="152400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GPS Antenna</a:t>
            </a:r>
          </a:p>
        </p:txBody>
      </p:sp>
      <p:sp>
        <p:nvSpPr>
          <p:cNvPr id="8" name="Right Arrow 7"/>
          <p:cNvSpPr/>
          <p:nvPr/>
        </p:nvSpPr>
        <p:spPr>
          <a:xfrm rot="10800000">
            <a:off x="5410200" y="304800"/>
            <a:ext cx="6858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583" name="TextBox 8"/>
          <p:cNvSpPr txBox="1">
            <a:spLocks noChangeArrowheads="1"/>
          </p:cNvSpPr>
          <p:nvPr/>
        </p:nvSpPr>
        <p:spPr bwMode="auto">
          <a:xfrm>
            <a:off x="609600" y="457200"/>
            <a:ext cx="2362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VHF DGPS Antenna</a:t>
            </a:r>
          </a:p>
        </p:txBody>
      </p:sp>
      <p:sp>
        <p:nvSpPr>
          <p:cNvPr id="10" name="Right Arrow 9"/>
          <p:cNvSpPr/>
          <p:nvPr/>
        </p:nvSpPr>
        <p:spPr>
          <a:xfrm rot="20892635">
            <a:off x="2971800" y="457200"/>
            <a:ext cx="12192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Picture 05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Picture 04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7086600" y="1828800"/>
            <a:ext cx="1905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Head-up-display Image Combiner</a:t>
            </a:r>
          </a:p>
        </p:txBody>
      </p:sp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0" y="1066800"/>
            <a:ext cx="152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Projector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295400" y="1219200"/>
            <a:ext cx="838200" cy="152400"/>
          </a:xfrm>
          <a:prstGeom prst="rightArrow">
            <a:avLst/>
          </a:prstGeom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Arrow 5"/>
          <p:cNvSpPr/>
          <p:nvPr/>
        </p:nvSpPr>
        <p:spPr>
          <a:xfrm rot="10800000">
            <a:off x="5562600" y="2057400"/>
            <a:ext cx="1524000" cy="152400"/>
          </a:xfrm>
          <a:prstGeom prst="rightArrow">
            <a:avLst/>
          </a:prstGeom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Picture 05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2971800" y="6172200"/>
            <a:ext cx="533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Projector screen with reversed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42950"/>
          </a:xfrm>
        </p:spPr>
        <p:txBody>
          <a:bodyPr>
            <a:normAutofit fontScale="90000"/>
          </a:bodyPr>
          <a:lstStyle/>
          <a:p>
            <a:pPr algn="ctr"/>
            <a:r>
              <a:rPr lang="en-US" smtClean="0"/>
              <a:t>Smart Vehicle Project Cost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875"/>
            <a:ext cx="4038600" cy="4433888"/>
          </a:xfrm>
        </p:spPr>
        <p:txBody>
          <a:bodyPr>
            <a:normAutofit lnSpcReduction="10000"/>
          </a:bodyPr>
          <a:lstStyle/>
          <a:p>
            <a:r>
              <a:rPr lang="en-US" b="1" smtClean="0"/>
              <a:t>Cost</a:t>
            </a:r>
            <a:endParaRPr lang="en-US" smtClean="0"/>
          </a:p>
          <a:p>
            <a:r>
              <a:rPr lang="en-US" smtClean="0"/>
              <a:t>Phase I -   $244,800.00</a:t>
            </a:r>
          </a:p>
          <a:p>
            <a:r>
              <a:rPr lang="en-US" smtClean="0"/>
              <a:t>Equip 2 trucks</a:t>
            </a:r>
          </a:p>
          <a:p>
            <a:r>
              <a:rPr lang="en-US" smtClean="0"/>
              <a:t>Differential GPS Station</a:t>
            </a:r>
          </a:p>
          <a:p>
            <a:r>
              <a:rPr lang="en-US" smtClean="0"/>
              <a:t>Electronic Map Highway</a:t>
            </a:r>
          </a:p>
          <a:p>
            <a:endParaRPr lang="en-US" smtClean="0"/>
          </a:p>
        </p:txBody>
      </p:sp>
      <p:sp>
        <p:nvSpPr>
          <p:cNvPr id="33796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875"/>
            <a:ext cx="4038600" cy="4433888"/>
          </a:xfrm>
        </p:spPr>
        <p:txBody>
          <a:bodyPr>
            <a:normAutofit lnSpcReduction="10000"/>
          </a:bodyPr>
          <a:lstStyle/>
          <a:p>
            <a:r>
              <a:rPr lang="en-US" b="1" smtClean="0"/>
              <a:t>Cost</a:t>
            </a:r>
          </a:p>
          <a:p>
            <a:r>
              <a:rPr lang="en-US" smtClean="0"/>
              <a:t>Phase II -  $550,478.00</a:t>
            </a:r>
          </a:p>
          <a:p>
            <a:r>
              <a:rPr lang="en-US" smtClean="0"/>
              <a:t>Equip 3 trucks</a:t>
            </a:r>
          </a:p>
          <a:p>
            <a:r>
              <a:rPr lang="en-US" smtClean="0"/>
              <a:t>Antenna Tower Foundation and 120’ Tower</a:t>
            </a:r>
          </a:p>
          <a:p>
            <a:r>
              <a:rPr lang="en-US" smtClean="0"/>
              <a:t>Differential GPS Station, Integration of vehicles and stations</a:t>
            </a:r>
          </a:p>
          <a:p>
            <a:r>
              <a:rPr lang="en-US" smtClean="0"/>
              <a:t>Electronic Map Highway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971800"/>
            <a:ext cx="7467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Tow Plow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TowPlow Deployment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9460" name="Picture 5" descr="TowPlow and Echelon Plowing I-15 Salt Lake (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"/>
            <a:ext cx="9601200" cy="590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4800" smtClean="0"/>
              <a:t>Tow Plow w/spreader and liquid tank</a:t>
            </a:r>
          </a:p>
        </p:txBody>
      </p:sp>
      <p:pic>
        <p:nvPicPr>
          <p:cNvPr id="20483" name="Picture 4" descr="Tow Plow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981200"/>
            <a:ext cx="9144000" cy="35814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Websites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915400" cy="4525963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www.aurora-program.org/knowledgebase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sz="2800" dirty="0" smtClean="0">
                <a:hlinkClick r:id="rId3"/>
              </a:rPr>
              <a:t>www.dot.state.mn.us/maintenance/training.html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>
                <a:hlinkClick r:id="rId4"/>
              </a:rPr>
              <a:t>www.clearroads.org</a:t>
            </a:r>
            <a:r>
              <a:rPr lang="en-US" sz="2800" dirty="0" smtClean="0"/>
              <a:t> 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1507" name="Picture 4" descr="TowPlow 2425 Yard (5)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6964" t="13393" r="2679" b="10714"/>
          <a:stretch>
            <a:fillRect/>
          </a:stretch>
        </p:blipFill>
        <p:spPr bwMode="auto">
          <a:xfrm>
            <a:off x="228601" y="50799"/>
            <a:ext cx="8733864" cy="659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 / MOBILITY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478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" y="6324600"/>
            <a:ext cx="899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WILL HAPPEN ?          WHAT IS HAPPENING?           WHAT HAPPENED?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We Make a Difference 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124200"/>
            <a:ext cx="7467600" cy="1752600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Linking Traffic Management Centers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Focusing on Freight Reliability/Mobility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Maximizing Winter Operations Efficiency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 l="13086" t="33267" r="10872" b="8659"/>
          <a:stretch>
            <a:fillRect/>
          </a:stretch>
        </p:blipFill>
        <p:spPr bwMode="auto">
          <a:xfrm>
            <a:off x="0" y="5181600"/>
            <a:ext cx="2742421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t="14212" r="2744" b="57658"/>
          <a:stretch>
            <a:fillRect/>
          </a:stretch>
        </p:blipFill>
        <p:spPr bwMode="auto">
          <a:xfrm>
            <a:off x="0" y="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 l="12354" t="30485" r="11604" b="6683"/>
          <a:stretch>
            <a:fillRect/>
          </a:stretch>
        </p:blipFill>
        <p:spPr bwMode="auto">
          <a:xfrm>
            <a:off x="4800600" y="5181600"/>
            <a:ext cx="2514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-80 MP 129 W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5181600"/>
            <a:ext cx="2235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http://i.ytimg.com/vi/pNyqQR7LqNk/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3600" y="5334000"/>
            <a:ext cx="1930400" cy="1524000"/>
          </a:xfrm>
          <a:prstGeom prst="rect">
            <a:avLst/>
          </a:prstGeom>
          <a:noFill/>
        </p:spPr>
      </p:pic>
      <p:pic>
        <p:nvPicPr>
          <p:cNvPr id="7" name="Picture 2" descr="http://coldunited.com/wp-content/uploads/2010/01/trucks_in_fo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5181600"/>
            <a:ext cx="1905000" cy="167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447800"/>
            <a:ext cx="7772400" cy="1470025"/>
          </a:xfrm>
        </p:spPr>
        <p:txBody>
          <a:bodyPr/>
          <a:lstStyle/>
          <a:p>
            <a:pPr algn="l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Initial Coalition Structure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43200"/>
            <a:ext cx="7239000" cy="3886200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t="14212" r="2744" b="57658"/>
          <a:stretch>
            <a:fillRect/>
          </a:stretch>
        </p:blipFill>
        <p:spPr bwMode="auto">
          <a:xfrm>
            <a:off x="0" y="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5469" t="16667" r="2344" b="26042"/>
          <a:stretch>
            <a:fillRect/>
          </a:stretch>
        </p:blipFill>
        <p:spPr bwMode="auto">
          <a:xfrm>
            <a:off x="0" y="2667000"/>
            <a:ext cx="899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447800"/>
            <a:ext cx="7772400" cy="1470025"/>
          </a:xfrm>
        </p:spPr>
        <p:txBody>
          <a:bodyPr/>
          <a:lstStyle/>
          <a:p>
            <a:pPr algn="l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Anticipated Coalition Structure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43200"/>
            <a:ext cx="7239000" cy="3886200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t="14212" r="2744" b="57658"/>
          <a:stretch>
            <a:fillRect/>
          </a:stretch>
        </p:blipFill>
        <p:spPr bwMode="auto">
          <a:xfrm>
            <a:off x="0" y="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4688" t="32292" r="3906" b="14583"/>
          <a:stretch>
            <a:fillRect/>
          </a:stretch>
        </p:blipFill>
        <p:spPr bwMode="auto">
          <a:xfrm>
            <a:off x="0" y="2667000"/>
            <a:ext cx="8915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447800"/>
            <a:ext cx="7772400" cy="1470025"/>
          </a:xfrm>
        </p:spPr>
        <p:txBody>
          <a:bodyPr/>
          <a:lstStyle/>
          <a:p>
            <a:pPr algn="l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Coalition Work Completed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90800"/>
            <a:ext cx="7239000" cy="4267200"/>
          </a:xfrm>
        </p:spPr>
        <p:txBody>
          <a:bodyPr>
            <a:normAutofit fontScale="92500" lnSpcReduction="20000"/>
          </a:bodyPr>
          <a:lstStyle/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Website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Strategic Plan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Action Plan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Aggressive Marketing &amp; PR Efforts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Freight Action Plan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Common 511 Road Descriptors Survey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Winter Maintenance Best Practices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Tiger II Planning Grant Application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IntelliDrive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Application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t="14212" r="2744" b="57658"/>
          <a:stretch>
            <a:fillRect/>
          </a:stretch>
        </p:blipFill>
        <p:spPr bwMode="auto">
          <a:xfrm>
            <a:off x="0" y="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SUSTAINABILITY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6563" t="23958" r="27344" b="25000"/>
          <a:stretch>
            <a:fillRect/>
          </a:stretch>
        </p:blipFill>
        <p:spPr bwMode="auto">
          <a:xfrm>
            <a:off x="1143000" y="1017722"/>
            <a:ext cx="6629400" cy="550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438400" y="6488668"/>
            <a:ext cx="6477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3" action="ppaction://hlinkfile"/>
              </a:rPr>
              <a:t>Courtesy -  Xianming Shi</a:t>
            </a:r>
            <a:r>
              <a:rPr lang="en-US" sz="1400" dirty="0" smtClean="0"/>
              <a:t> – Western Transportation Institute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447800"/>
            <a:ext cx="7772400" cy="1470025"/>
          </a:xfrm>
        </p:spPr>
        <p:txBody>
          <a:bodyPr/>
          <a:lstStyle/>
          <a:p>
            <a:pPr algn="l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Charge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2895600"/>
            <a:ext cx="7696200" cy="3581400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Freight Input / Focus Area Guidance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Vendor / Private Sector Input 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Best Practices for Interstate Coordination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Best Practices for Winter Maintenance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Strategic Direction for Continued Efforts </a:t>
            </a:r>
          </a:p>
          <a:p>
            <a:pPr algn="l">
              <a:buFont typeface="Arial" pitchFamily="34" charset="0"/>
              <a:buChar char="•"/>
            </a:pPr>
            <a:r>
              <a:rPr lang="en-US" u="sng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ACTION ITEMS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Upcoming Year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t="14212" r="2744" b="57658"/>
          <a:stretch>
            <a:fillRect/>
          </a:stretch>
        </p:blipFill>
        <p:spPr bwMode="auto">
          <a:xfrm>
            <a:off x="0" y="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7772400" cy="3657600"/>
          </a:xfrm>
        </p:spPr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Automated Vehicle Location Systems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Populate 511 and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Maint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Mgmt. Systems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Apps for PDAs 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Storm Management Systems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/>
          <a:lstStyle/>
          <a:p>
            <a:r>
              <a:rPr lang="en-US" dirty="0" smtClean="0"/>
              <a:t>DATA IS KING !!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447800"/>
            <a:ext cx="8001000" cy="1470025"/>
          </a:xfrm>
        </p:spPr>
        <p:txBody>
          <a:bodyPr/>
          <a:lstStyle/>
          <a:p>
            <a:pPr algn="l"/>
            <a:r>
              <a:rPr lang="en-US" b="1" i="1" dirty="0" smtClean="0"/>
              <a:t>Traffic Operations/TMCs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590800"/>
            <a:ext cx="8763000" cy="3886200"/>
          </a:xfrm>
        </p:spPr>
        <p:txBody>
          <a:bodyPr>
            <a:no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Traffic management operations during winter conditions.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Regional truck parking coordination during ice and snow events.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TMC integration, coordination, and sharing information between states.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Consistent level of service and weather and road condition descriptors.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Communication between states’ TMCs and maintenance divisions to support traffic activities.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Need to share information on best practices, new technologies, etc. among Coalition members.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t="14212" r="2744" b="57658"/>
          <a:stretch>
            <a:fillRect/>
          </a:stretch>
        </p:blipFill>
        <p:spPr bwMode="auto">
          <a:xfrm>
            <a:off x="0" y="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981200"/>
            <a:ext cx="8305800" cy="44958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Infrastructure/Communications</a:t>
            </a:r>
          </a:p>
          <a:p>
            <a:pPr algn="l">
              <a:buFont typeface="Arial" pitchFamily="34" charset="0"/>
              <a:buChar char="•"/>
            </a:pP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Adequate coverage of traffic in rural areas and robust coverage in urban areas.</a:t>
            </a:r>
          </a:p>
          <a:p>
            <a:pPr algn="l">
              <a:buFont typeface="Arial" pitchFamily="34" charset="0"/>
              <a:buChar char="•"/>
            </a:pP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Efficient use of ITS device data and potentially shared use.</a:t>
            </a:r>
          </a:p>
          <a:p>
            <a:pPr algn="l"/>
            <a:r>
              <a:rPr lang="en-US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Performance Measures</a:t>
            </a:r>
          </a:p>
          <a:p>
            <a:pPr algn="l">
              <a:buFont typeface="Arial" pitchFamily="34" charset="0"/>
              <a:buChar char="•"/>
            </a:pP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Data collection method and archiving.</a:t>
            </a:r>
          </a:p>
          <a:p>
            <a:pPr algn="l">
              <a:buFont typeface="Arial" pitchFamily="34" charset="0"/>
              <a:buChar char="•"/>
            </a:pP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Performance measures and monitoring using data to show progress and justify concerns.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t="14212" r="2744" b="57658"/>
          <a:stretch>
            <a:fillRect/>
          </a:stretch>
        </p:blipFill>
        <p:spPr bwMode="auto">
          <a:xfrm>
            <a:off x="0" y="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752600"/>
            <a:ext cx="8763000" cy="49530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sz="4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Traveler Information</a:t>
            </a:r>
          </a:p>
          <a:p>
            <a:pPr algn="l">
              <a:buFont typeface="Arial" pitchFamily="34" charset="0"/>
              <a:buChar char="•"/>
            </a:pP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Expand methods to disseminate information efficiently and effectively to travelers.</a:t>
            </a:r>
          </a:p>
          <a:p>
            <a:pPr algn="l">
              <a:buFont typeface="Arial" pitchFamily="34" charset="0"/>
              <a:buChar char="•"/>
            </a:pPr>
            <a:r>
              <a:rPr lang="fr-F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Consistent content guidelines for </a:t>
            </a:r>
            <a:r>
              <a:rPr lang="fr-FR" sz="3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traveler</a:t>
            </a:r>
            <a:r>
              <a:rPr lang="fr-F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information.</a:t>
            </a:r>
          </a:p>
          <a:p>
            <a:pPr algn="l">
              <a:buFont typeface="Arial" pitchFamily="34" charset="0"/>
              <a:buChar char="•"/>
            </a:pP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Available traveler or road closure information for the corridor across county, state, and district boundaries.</a:t>
            </a:r>
          </a:p>
          <a:p>
            <a:pPr algn="l"/>
            <a:endParaRPr lang="en-US" sz="3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en-US" sz="4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Weather Forecasting</a:t>
            </a:r>
          </a:p>
          <a:p>
            <a:pPr algn="l">
              <a:buFont typeface="Arial" pitchFamily="34" charset="0"/>
              <a:buChar char="•"/>
            </a:pP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Coordination between states from a weather perspective before a storm hits.</a:t>
            </a:r>
          </a:p>
          <a:p>
            <a:pPr algn="l">
              <a:buFont typeface="Arial" pitchFamily="34" charset="0"/>
              <a:buChar char="•"/>
            </a:pP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Forecast data inputs to operations/maintenance decisions.</a:t>
            </a:r>
          </a:p>
          <a:p>
            <a:pPr algn="l">
              <a:buFont typeface="Arial" pitchFamily="34" charset="0"/>
              <a:buChar char="•"/>
            </a:pP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Leverage existing weather programs.</a:t>
            </a:r>
          </a:p>
          <a:p>
            <a:pPr algn="l">
              <a:buFont typeface="Arial" pitchFamily="34" charset="0"/>
              <a:buChar char="•"/>
            </a:pP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Better weather and database integration for winter operations and management.</a:t>
            </a:r>
            <a:endParaRPr lang="en-US" sz="3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t="14212" r="2744" b="57658"/>
          <a:stretch>
            <a:fillRect/>
          </a:stretch>
        </p:blipFill>
        <p:spPr bwMode="auto">
          <a:xfrm>
            <a:off x="0" y="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t="14212" r="2744" b="57658"/>
          <a:stretch>
            <a:fillRect/>
          </a:stretch>
        </p:blipFill>
        <p:spPr bwMode="auto">
          <a:xfrm>
            <a:off x="0" y="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2400" y="1905000"/>
            <a:ext cx="89916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Maintenance Support and Equipment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Distribute the impact of trucks and traveler information available to trucks on I-80 across the states.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Operational understanding of neighbor states’ maintenance activities.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Communication between states’ TMCs and maintenance divisions to support maintenance activities.</a:t>
            </a:r>
          </a:p>
          <a:p>
            <a:endParaRPr lang="en-US" sz="2000" b="1" i="1" dirty="0" smtClean="0"/>
          </a:p>
          <a:p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Freight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Communication with trucking industry and travelers.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Traveler information specific to freight community, and need to have a better understanding of freight-specific needs and issues.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Targeted surveys of corridor users, with emphasis on freight community.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905000"/>
            <a:ext cx="8458200" cy="4572000"/>
          </a:xfrm>
        </p:spPr>
        <p:txBody>
          <a:bodyPr>
            <a:normAutofit/>
          </a:bodyPr>
          <a:lstStyle/>
          <a:p>
            <a:pPr algn="l"/>
            <a:r>
              <a:rPr lang="en-US" sz="3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Staffing/Training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Direct communications process established between all states.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Retention of experienced staff and proper training to support operations and maintenance.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Educating the Public and Road Users on our capabilities and the importance of what we’re trying to accomplish.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t="14212" r="2744" b="57658"/>
          <a:stretch>
            <a:fillRect/>
          </a:stretch>
        </p:blipFill>
        <p:spPr bwMode="auto">
          <a:xfrm>
            <a:off x="0" y="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NCHRP Research Project</a:t>
            </a:r>
            <a:br>
              <a:rPr lang="en-US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u="sng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Strategic Plan for Winter Maintenance</a:t>
            </a:r>
            <a:endParaRPr lang="en-US" sz="3600" b="1" u="sng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763000" cy="5105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</a:rPr>
              <a:t>National “GRAND” Challenges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Comprehensive Communications Capability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Services &amp; Procedures that Balance Social, Environmental and Economic Factors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Systems Management for a Consistent &amp; Reliable Transportation Network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Deploying New Technology for Winter Maintenance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Lack of Recognition of the Value of Winter Maintenance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Work Force Recruiting &amp; Retention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5230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t="14212" r="2744" b="57658"/>
          <a:stretch>
            <a:fillRect/>
          </a:stretch>
        </p:blipFill>
        <p:spPr bwMode="auto">
          <a:xfrm>
            <a:off x="0" y="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://www.clearroads.org/multiple-blade-plow-prototypes_files/Diagram-of-Multiple-Blade-Configur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819400"/>
            <a:ext cx="3333750" cy="3467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/>
          <a:lstStyle/>
          <a:p>
            <a:r>
              <a:rPr lang="en-US" dirty="0" smtClean="0"/>
              <a:t>Cost of a One-Day Storm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6406" t="12500" r="11719" b="8333"/>
          <a:stretch>
            <a:fillRect/>
          </a:stretch>
        </p:blipFill>
        <p:spPr bwMode="auto">
          <a:xfrm>
            <a:off x="152400" y="1066800"/>
            <a:ext cx="7010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276600" y="2590800"/>
            <a:ext cx="15240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10200" y="1752600"/>
            <a:ext cx="16764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200" y="1905000"/>
            <a:ext cx="35814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49219" t="31250" r="17969" b="52083"/>
          <a:stretch>
            <a:fillRect/>
          </a:stretch>
        </p:blipFill>
        <p:spPr bwMode="auto">
          <a:xfrm>
            <a:off x="7162800" y="5029200"/>
            <a:ext cx="1981200" cy="75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 l="27344" t="25000" r="59375" b="40625"/>
          <a:stretch>
            <a:fillRect/>
          </a:stretch>
        </p:blipFill>
        <p:spPr bwMode="auto">
          <a:xfrm>
            <a:off x="7467600" y="2133600"/>
            <a:ext cx="1295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 l="14844" t="61459" r="8594" b="27083"/>
          <a:stretch>
            <a:fillRect/>
          </a:stretch>
        </p:blipFill>
        <p:spPr bwMode="auto">
          <a:xfrm>
            <a:off x="152400" y="228600"/>
            <a:ext cx="7467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2971800" y="3581400"/>
            <a:ext cx="35814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34000" y="4267200"/>
            <a:ext cx="1752600" cy="228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90600" y="4419600"/>
            <a:ext cx="30480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 l="16406" t="66667" r="11719" b="17708"/>
          <a:stretch>
            <a:fillRect/>
          </a:stretch>
        </p:blipFill>
        <p:spPr bwMode="auto">
          <a:xfrm>
            <a:off x="-335280" y="2971800"/>
            <a:ext cx="9814560" cy="16002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467600" cy="1143000"/>
          </a:xfrm>
        </p:spPr>
        <p:txBody>
          <a:bodyPr/>
          <a:lstStyle/>
          <a:p>
            <a:r>
              <a:rPr lang="en-US" dirty="0" smtClean="0"/>
              <a:t>Cost of a One-Day Storm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7188" t="17708" r="12500" b="14583"/>
          <a:stretch>
            <a:fillRect/>
          </a:stretch>
        </p:blipFill>
        <p:spPr bwMode="auto">
          <a:xfrm>
            <a:off x="457199" y="990600"/>
            <a:ext cx="8124092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t="14212" r="2744" b="57658"/>
          <a:stretch>
            <a:fillRect/>
          </a:stretch>
        </p:blipFill>
        <p:spPr bwMode="auto">
          <a:xfrm>
            <a:off x="0" y="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6250" t="13542" r="3125" b="4167"/>
          <a:stretch>
            <a:fillRect/>
          </a:stretch>
        </p:blipFill>
        <p:spPr bwMode="auto">
          <a:xfrm>
            <a:off x="0" y="0"/>
            <a:ext cx="9174866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91440"/>
            <a:ext cx="8458200" cy="676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-76200"/>
            <a:ext cx="8915400" cy="713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360</TotalTime>
  <Words>829</Words>
  <Application>Microsoft Office PowerPoint</Application>
  <PresentationFormat>On-screen Show (4:3)</PresentationFormat>
  <Paragraphs>181</Paragraphs>
  <Slides>48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 </vt:lpstr>
      <vt:lpstr>Slide 2</vt:lpstr>
      <vt:lpstr>Important Websites</vt:lpstr>
      <vt:lpstr>SUSTAINABILITY</vt:lpstr>
      <vt:lpstr>Cost of a One-Day Storm</vt:lpstr>
      <vt:lpstr>Cost of a One-Day Storm</vt:lpstr>
      <vt:lpstr>Slide 7</vt:lpstr>
      <vt:lpstr>Slide 8</vt:lpstr>
      <vt:lpstr>Slide 9</vt:lpstr>
      <vt:lpstr>Snow &amp; Ice = Rocket Science ?</vt:lpstr>
      <vt:lpstr>Slide 11</vt:lpstr>
      <vt:lpstr>  Performance Measures</vt:lpstr>
      <vt:lpstr>Visual Representation - Level of Service Ratings</vt:lpstr>
      <vt:lpstr>Slide 14</vt:lpstr>
      <vt:lpstr>Slide 15</vt:lpstr>
      <vt:lpstr>Performance Based Budgeting</vt:lpstr>
      <vt:lpstr>Customer Surveys</vt:lpstr>
      <vt:lpstr>Customer Surveys</vt:lpstr>
      <vt:lpstr>Slide 19</vt:lpstr>
      <vt:lpstr>Slide 20</vt:lpstr>
      <vt:lpstr>WTI Survey of Snowplow Operators</vt:lpstr>
      <vt:lpstr>Slide 22</vt:lpstr>
      <vt:lpstr>Slide 23</vt:lpstr>
      <vt:lpstr>Slide 24</vt:lpstr>
      <vt:lpstr>Slide 25</vt:lpstr>
      <vt:lpstr>Smart Vehicle Project Cost</vt:lpstr>
      <vt:lpstr>Tow Plow</vt:lpstr>
      <vt:lpstr>TowPlow Deployment</vt:lpstr>
      <vt:lpstr>Tow Plow w/spreader and liquid tank</vt:lpstr>
      <vt:lpstr>Slide 30</vt:lpstr>
      <vt:lpstr>Slide 31</vt:lpstr>
      <vt:lpstr>SAFETY / MOBILITY</vt:lpstr>
      <vt:lpstr>Can We Make a Difference ?</vt:lpstr>
      <vt:lpstr>Initial Coalition Structure</vt:lpstr>
      <vt:lpstr>Anticipated Coalition Structure </vt:lpstr>
      <vt:lpstr>Coalition Work Completed</vt:lpstr>
      <vt:lpstr>Slide 37</vt:lpstr>
      <vt:lpstr>Slide 38</vt:lpstr>
      <vt:lpstr>Slide 39</vt:lpstr>
      <vt:lpstr>Workshop Charge </vt:lpstr>
      <vt:lpstr>DATA IS KING !!</vt:lpstr>
      <vt:lpstr>Traffic Operations/TMCs</vt:lpstr>
      <vt:lpstr>Slide 43</vt:lpstr>
      <vt:lpstr>Slide 44</vt:lpstr>
      <vt:lpstr>Slide 45</vt:lpstr>
      <vt:lpstr>Slide 46</vt:lpstr>
      <vt:lpstr>NCHRP Research Project A Strategic Plan for Winter Maintenance</vt:lpstr>
      <vt:lpstr>Slide 48</vt:lpstr>
    </vt:vector>
  </TitlesOfParts>
  <Company>Nevada DOT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SUSTAINABILITY</dc:title>
  <dc:creator>William Hoffman</dc:creator>
  <cp:lastModifiedBy>William Hoffman</cp:lastModifiedBy>
  <cp:revision>51</cp:revision>
  <dcterms:created xsi:type="dcterms:W3CDTF">2010-10-24T18:57:19Z</dcterms:created>
  <dcterms:modified xsi:type="dcterms:W3CDTF">2010-10-27T06:27:11Z</dcterms:modified>
</cp:coreProperties>
</file>